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eague Spartan" charset="1" panose="00000800000000000000"/>
      <p:regular r:id="rId23"/>
    </p:embeddedFont>
    <p:embeddedFont>
      <p:font typeface="Inter" charset="1" panose="020B0502030000000004"/>
      <p:regular r:id="rId24"/>
    </p:embeddedFont>
    <p:embeddedFont>
      <p:font typeface="Cloud Bold" charset="1" panose="02000000000000000000"/>
      <p:regular r:id="rId25"/>
    </p:embeddedFont>
    <p:embeddedFont>
      <p:font typeface="Cloud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RzFoszBw.mp4" Type="http://schemas.openxmlformats.org/officeDocument/2006/relationships/video"/><Relationship Id="rId4" Target="../media/VAGRzFoszBw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iljanaMa/Technical-Department-Service" TargetMode="External" Type="http://schemas.openxmlformats.org/officeDocument/2006/relationships/hyperlink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520038" cy="10287000"/>
            <a:chOff x="0" y="0"/>
            <a:chExt cx="48777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7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77705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94397" y="7225058"/>
            <a:ext cx="2093603" cy="3061942"/>
          </a:xfrm>
          <a:custGeom>
            <a:avLst/>
            <a:gdLst/>
            <a:ahLst/>
            <a:cxnLst/>
            <a:rect r="r" b="b" t="t" l="l"/>
            <a:pathLst>
              <a:path h="3061942" w="2093603">
                <a:moveTo>
                  <a:pt x="0" y="0"/>
                </a:moveTo>
                <a:lnTo>
                  <a:pt x="2093603" y="0"/>
                </a:lnTo>
                <a:lnTo>
                  <a:pt x="2093603" y="3061942"/>
                </a:lnTo>
                <a:lnTo>
                  <a:pt x="0" y="306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979449" cy="2894989"/>
          </a:xfrm>
          <a:custGeom>
            <a:avLst/>
            <a:gdLst/>
            <a:ahLst/>
            <a:cxnLst/>
            <a:rect r="r" b="b" t="t" l="l"/>
            <a:pathLst>
              <a:path h="2894989" w="1979449">
                <a:moveTo>
                  <a:pt x="0" y="0"/>
                </a:moveTo>
                <a:lnTo>
                  <a:pt x="1979449" y="0"/>
                </a:lnTo>
                <a:lnTo>
                  <a:pt x="1979449" y="2894989"/>
                </a:lnTo>
                <a:lnTo>
                  <a:pt x="0" y="2894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923425"/>
            <a:ext cx="4282329" cy="3363575"/>
          </a:xfrm>
          <a:custGeom>
            <a:avLst/>
            <a:gdLst/>
            <a:ahLst/>
            <a:cxnLst/>
            <a:rect r="r" b="b" t="t" l="l"/>
            <a:pathLst>
              <a:path h="3363575" w="4282329">
                <a:moveTo>
                  <a:pt x="0" y="0"/>
                </a:moveTo>
                <a:lnTo>
                  <a:pt x="4282329" y="0"/>
                </a:lnTo>
                <a:lnTo>
                  <a:pt x="4282329" y="3363575"/>
                </a:lnTo>
                <a:lnTo>
                  <a:pt x="0" y="336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12992" y="-13382"/>
            <a:ext cx="4327234" cy="3398846"/>
          </a:xfrm>
          <a:custGeom>
            <a:avLst/>
            <a:gdLst/>
            <a:ahLst/>
            <a:cxnLst/>
            <a:rect r="r" b="b" t="t" l="l"/>
            <a:pathLst>
              <a:path h="3398846" w="4327234">
                <a:moveTo>
                  <a:pt x="0" y="0"/>
                </a:moveTo>
                <a:lnTo>
                  <a:pt x="4327234" y="0"/>
                </a:lnTo>
                <a:lnTo>
                  <a:pt x="4327234" y="3398845"/>
                </a:lnTo>
                <a:lnTo>
                  <a:pt x="0" y="3398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74881" y="1754592"/>
            <a:ext cx="11424084" cy="70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АПЛИКАЦИЈА</a:t>
            </a:r>
          </a:p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ЗА ПОДРШКУ</a:t>
            </a:r>
          </a:p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БОЛНИЧКЕ</a:t>
            </a:r>
          </a:p>
          <a:p>
            <a:pPr algn="ctr">
              <a:lnSpc>
                <a:spcPts val="13812"/>
              </a:lnSpc>
            </a:pPr>
            <a:r>
              <a:rPr lang="en-US" sz="11139" spc="267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КУХИЊЕ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20274" y="1379455"/>
            <a:ext cx="7039026" cy="7039026"/>
          </a:xfrm>
          <a:custGeom>
            <a:avLst/>
            <a:gdLst/>
            <a:ahLst/>
            <a:cxnLst/>
            <a:rect r="r" b="b" t="t" l="l"/>
            <a:pathLst>
              <a:path h="7039026" w="7039026">
                <a:moveTo>
                  <a:pt x="0" y="0"/>
                </a:moveTo>
                <a:lnTo>
                  <a:pt x="7039026" y="0"/>
                </a:lnTo>
                <a:lnTo>
                  <a:pt x="7039026" y="7039026"/>
                </a:lnTo>
                <a:lnTo>
                  <a:pt x="0" y="70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811530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Дизајн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71863"/>
            <a:ext cx="9191574" cy="555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18. 3. 2024 - 1. 4. 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Спецификација архитектуре система, укључујући ЕР дијаграм, дијаграм класа и дијаграм случајева коришћења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 4. 2024 - 15. 4. 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Дизајн корисничког интерфејса</a:t>
            </a:r>
          </a:p>
          <a:p>
            <a:pPr algn="ctr">
              <a:lnSpc>
                <a:spcPts val="488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212811" y="1108707"/>
            <a:ext cx="5904965" cy="8857448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9042400" y="6350000"/>
                  </a:move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7170" y="0"/>
                    <a:pt x="482600" y="0"/>
                  </a:cubicBez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2830"/>
                    <a:pt x="9309100" y="6350000"/>
                    <a:pt x="90424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393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1552" y="2042404"/>
            <a:ext cx="6990055" cy="699005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474" y="0"/>
                  </a:moveTo>
                  <a:lnTo>
                    <a:pt x="787326" y="0"/>
                  </a:lnTo>
                  <a:cubicBezTo>
                    <a:pt x="801395" y="0"/>
                    <a:pt x="812800" y="11405"/>
                    <a:pt x="812800" y="25474"/>
                  </a:cubicBezTo>
                  <a:lnTo>
                    <a:pt x="812800" y="787326"/>
                  </a:lnTo>
                  <a:cubicBezTo>
                    <a:pt x="812800" y="801395"/>
                    <a:pt x="801395" y="812800"/>
                    <a:pt x="787326" y="812800"/>
                  </a:cubicBezTo>
                  <a:lnTo>
                    <a:pt x="25474" y="812800"/>
                  </a:lnTo>
                  <a:cubicBezTo>
                    <a:pt x="11405" y="812800"/>
                    <a:pt x="0" y="801395"/>
                    <a:pt x="0" y="787326"/>
                  </a:cubicBezTo>
                  <a:lnTo>
                    <a:pt x="0" y="25474"/>
                  </a:lnTo>
                  <a:cubicBezTo>
                    <a:pt x="0" y="11405"/>
                    <a:pt x="11405" y="0"/>
                    <a:pt x="25474" y="0"/>
                  </a:cubicBezTo>
                  <a:close/>
                </a:path>
              </a:pathLst>
            </a:custGeom>
            <a:blipFill>
              <a:blip r:embed="rId3"/>
              <a:stretch>
                <a:fillRect l="-1137" t="0" r="-1514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87347" y="9569148"/>
            <a:ext cx="6814260" cy="39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479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Класни дијаграм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81886" y="97790"/>
            <a:ext cx="811530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Дијаграми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6570" y="9569148"/>
            <a:ext cx="8857448" cy="39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479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Ер дијаграм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01069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Развој, тестирање и поставка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71863"/>
            <a:ext cx="15732650" cy="926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18. 3. 2024 - 1. 4. 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Развој основних функционалности (намирнице, јела, јеловник, требовања)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17.6.2024.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Прво тестирање од стране корисника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15.7.2024 - 19.8.2024. 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Развој доданих функционалности (кухињски магацин, јеловник по дневном калоријском уносу)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6.8.2024.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Поставка софтвера у болничкој кухињи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</a:p>
          <a:p>
            <a:pPr algn="ctr">
              <a:lnSpc>
                <a:spcPts val="488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6446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4816593" cy="287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479"/>
                </a:lnSpc>
              </a:pPr>
              <a:r>
                <a:rPr lang="en-US" sz="8199">
                  <a:solidFill>
                    <a:srgbClr val="86B4C4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ДЕМО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6446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4816593" cy="287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47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72121" y="0"/>
            <a:ext cx="11709920" cy="10855389"/>
            <a:chOff x="0" y="0"/>
            <a:chExt cx="693921" cy="643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3921" cy="643282"/>
            </a:xfrm>
            <a:custGeom>
              <a:avLst/>
              <a:gdLst/>
              <a:ahLst/>
              <a:cxnLst/>
              <a:rect r="r" b="b" t="t" l="l"/>
              <a:pathLst>
                <a:path h="643282" w="693921">
                  <a:moveTo>
                    <a:pt x="203200" y="0"/>
                  </a:moveTo>
                  <a:lnTo>
                    <a:pt x="693921" y="0"/>
                  </a:lnTo>
                  <a:lnTo>
                    <a:pt x="490721" y="643282"/>
                  </a:lnTo>
                  <a:lnTo>
                    <a:pt x="0" y="64328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90721" cy="709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661" y="3300826"/>
            <a:ext cx="10029875" cy="6500252"/>
            <a:chOff x="0" y="0"/>
            <a:chExt cx="2641613" cy="171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1613" cy="1712001"/>
            </a:xfrm>
            <a:custGeom>
              <a:avLst/>
              <a:gdLst/>
              <a:ahLst/>
              <a:cxnLst/>
              <a:rect r="r" b="b" t="t" l="l"/>
              <a:pathLst>
                <a:path h="1712001" w="2641613">
                  <a:moveTo>
                    <a:pt x="39366" y="0"/>
                  </a:moveTo>
                  <a:lnTo>
                    <a:pt x="2602247" y="0"/>
                  </a:lnTo>
                  <a:cubicBezTo>
                    <a:pt x="2612688" y="0"/>
                    <a:pt x="2622701" y="4147"/>
                    <a:pt x="2630083" y="11530"/>
                  </a:cubicBezTo>
                  <a:cubicBezTo>
                    <a:pt x="2637466" y="18913"/>
                    <a:pt x="2641613" y="28926"/>
                    <a:pt x="2641613" y="39366"/>
                  </a:cubicBezTo>
                  <a:lnTo>
                    <a:pt x="2641613" y="1672634"/>
                  </a:lnTo>
                  <a:cubicBezTo>
                    <a:pt x="2641613" y="1694376"/>
                    <a:pt x="2623988" y="1712001"/>
                    <a:pt x="2602247" y="1712001"/>
                  </a:cubicBezTo>
                  <a:lnTo>
                    <a:pt x="39366" y="1712001"/>
                  </a:lnTo>
                  <a:cubicBezTo>
                    <a:pt x="17625" y="1712001"/>
                    <a:pt x="0" y="1694376"/>
                    <a:pt x="0" y="1672634"/>
                  </a:cubicBezTo>
                  <a:lnTo>
                    <a:pt x="0" y="39366"/>
                  </a:lnTo>
                  <a:cubicBezTo>
                    <a:pt x="0" y="17625"/>
                    <a:pt x="17625" y="0"/>
                    <a:pt x="39366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641613" cy="1778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1013" y="1843263"/>
            <a:ext cx="7168863" cy="71688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8878" y="0"/>
                  </a:moveTo>
                  <a:lnTo>
                    <a:pt x="773922" y="0"/>
                  </a:lnTo>
                  <a:cubicBezTo>
                    <a:pt x="795394" y="0"/>
                    <a:pt x="812800" y="17406"/>
                    <a:pt x="812800" y="38878"/>
                  </a:cubicBezTo>
                  <a:lnTo>
                    <a:pt x="812800" y="773922"/>
                  </a:lnTo>
                  <a:cubicBezTo>
                    <a:pt x="812800" y="795394"/>
                    <a:pt x="795394" y="812800"/>
                    <a:pt x="773922" y="812800"/>
                  </a:cubicBezTo>
                  <a:lnTo>
                    <a:pt x="38878" y="812800"/>
                  </a:lnTo>
                  <a:cubicBezTo>
                    <a:pt x="17406" y="812800"/>
                    <a:pt x="0" y="795394"/>
                    <a:pt x="0" y="773922"/>
                  </a:cubicBezTo>
                  <a:lnTo>
                    <a:pt x="0" y="38878"/>
                  </a:lnTo>
                  <a:cubicBezTo>
                    <a:pt x="0" y="17406"/>
                    <a:pt x="17406" y="0"/>
                    <a:pt x="38878" y="0"/>
                  </a:cubicBezTo>
                  <a:close/>
                </a:path>
              </a:pathLst>
            </a:custGeom>
            <a:blipFill>
              <a:blip r:embed="rId2"/>
              <a:stretch>
                <a:fillRect l="-36580" t="0" r="-3658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423736"/>
            <a:ext cx="6095117" cy="128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9"/>
              </a:lnSpc>
            </a:pPr>
            <a:r>
              <a:rPr lang="en-US" sz="7999" spc="191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Дискусија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13550"/>
            <a:ext cx="7901496" cy="581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6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357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Корисност постигнутих резултата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Уштеда времена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Уштеда прехрамбених ресурса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Побољшан квалитет хране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Специјализовани јеловници за пацијенте</a:t>
            </a:r>
          </a:p>
          <a:p>
            <a:pPr algn="l">
              <a:lnSpc>
                <a:spcPts val="3266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357" b="true">
                <a:solidFill>
                  <a:srgbClr val="FFFFFF"/>
                </a:solidFill>
                <a:latin typeface="Cloud Bold"/>
                <a:ea typeface="Cloud Bold"/>
                <a:cs typeface="Cloud Bold"/>
                <a:sym typeface="Cloud Bold"/>
              </a:rPr>
              <a:t>Недостаци у постигнутим резултатима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Анализа захтева</a:t>
            </a:r>
          </a:p>
          <a:p>
            <a:pPr algn="l" marL="503802" indent="-251901" lvl="1">
              <a:lnSpc>
                <a:spcPts val="3266"/>
              </a:lnSpc>
              <a:buFont typeface="Arial"/>
              <a:buChar char="•"/>
            </a:pPr>
            <a:r>
              <a:rPr lang="en-US" sz="2333" spc="277">
                <a:solidFill>
                  <a:srgbClr val="FFFFFF"/>
                </a:solidFill>
                <a:latin typeface="Cloud"/>
                <a:ea typeface="Cloud"/>
                <a:cs typeface="Cloud"/>
                <a:sym typeface="Cloud"/>
              </a:rPr>
              <a:t>Тестирање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473595"/>
            <a:chOff x="0" y="0"/>
            <a:chExt cx="4816593" cy="1441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41605"/>
            </a:xfrm>
            <a:custGeom>
              <a:avLst/>
              <a:gdLst/>
              <a:ahLst/>
              <a:cxnLst/>
              <a:rect r="r" b="b" t="t" l="l"/>
              <a:pathLst>
                <a:path h="144160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41605"/>
                  </a:lnTo>
                  <a:lnTo>
                    <a:pt x="0" y="1441605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1508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20278" y="1498426"/>
            <a:ext cx="2787663" cy="27876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71637" y="1498426"/>
            <a:ext cx="2787663" cy="27876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47030" y="1625178"/>
            <a:ext cx="2534159" cy="25341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598389" y="1625178"/>
            <a:ext cx="2534159" cy="253415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>
            <a:off x="1028700" y="5148262"/>
            <a:ext cx="2050229" cy="0"/>
          </a:xfrm>
          <a:prstGeom prst="line">
            <a:avLst/>
          </a:prstGeom>
          <a:ln cap="flat" w="85725">
            <a:solidFill>
              <a:srgbClr val="86B4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332637" y="5787920"/>
            <a:ext cx="3596335" cy="4114800"/>
          </a:xfrm>
          <a:custGeom>
            <a:avLst/>
            <a:gdLst/>
            <a:ahLst/>
            <a:cxnLst/>
            <a:rect r="r" b="b" t="t" l="l"/>
            <a:pathLst>
              <a:path h="4114800" w="3596335">
                <a:moveTo>
                  <a:pt x="0" y="0"/>
                </a:moveTo>
                <a:lnTo>
                  <a:pt x="3596335" y="0"/>
                </a:lnTo>
                <a:lnTo>
                  <a:pt x="3596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542289"/>
            <a:ext cx="7110246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О нама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774738"/>
            <a:ext cx="944991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Развојни тим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6163" y="6496937"/>
            <a:ext cx="8377837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Студенти завршне године Факултета техничких наука, мотивисани применом стечених знања и проширењем постојећих вештина, желе да развију софтверско решење са потенцијалом за унапређење квалитета живота, уз могућност да пројекат постане будући пословни подухват.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1945" y="4446510"/>
            <a:ext cx="346932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5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Милена Марковић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7961" y="4787476"/>
            <a:ext cx="287539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РА 83/2020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30804" y="4463972"/>
            <a:ext cx="3469328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5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Миљана Марјановић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37295" y="4804939"/>
            <a:ext cx="287539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 123/2020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5917" y="2610316"/>
            <a:ext cx="16074978" cy="7991215"/>
            <a:chOff x="0" y="0"/>
            <a:chExt cx="952591" cy="473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591" cy="473553"/>
            </a:xfrm>
            <a:custGeom>
              <a:avLst/>
              <a:gdLst/>
              <a:ahLst/>
              <a:cxnLst/>
              <a:rect r="r" b="b" t="t" l="l"/>
              <a:pathLst>
                <a:path h="473553" w="952591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49391" cy="54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7868" y="0"/>
            <a:ext cx="11123371" cy="10601530"/>
            <a:chOff x="0" y="0"/>
            <a:chExt cx="1292476" cy="1231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2476" cy="1231841"/>
            </a:xfrm>
            <a:custGeom>
              <a:avLst/>
              <a:gdLst/>
              <a:ahLst/>
              <a:cxnLst/>
              <a:rect r="r" b="b" t="t" l="l"/>
              <a:pathLst>
                <a:path h="1231841" w="1292476">
                  <a:moveTo>
                    <a:pt x="203200" y="0"/>
                  </a:moveTo>
                  <a:lnTo>
                    <a:pt x="1292476" y="0"/>
                  </a:lnTo>
                  <a:lnTo>
                    <a:pt x="1089276" y="1231841"/>
                  </a:lnTo>
                  <a:lnTo>
                    <a:pt x="0" y="1231841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18047" t="0" r="-95529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89763" y="572167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89763" y="690390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9763" y="8085595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161097"/>
            <a:ext cx="11368655" cy="2373019"/>
          </a:xfrm>
          <a:custGeom>
            <a:avLst/>
            <a:gdLst/>
            <a:ahLst/>
            <a:cxnLst/>
            <a:rect r="r" b="b" t="t" l="l"/>
            <a:pathLst>
              <a:path h="2373019" w="11368655">
                <a:moveTo>
                  <a:pt x="0" y="0"/>
                </a:moveTo>
                <a:lnTo>
                  <a:pt x="11368655" y="0"/>
                </a:lnTo>
                <a:lnTo>
                  <a:pt x="11368655" y="2373019"/>
                </a:lnTo>
                <a:lnTo>
                  <a:pt x="0" y="2373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4026" r="0" b="-3402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4750" y="3683833"/>
            <a:ext cx="6573548" cy="113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Информације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1528" y="5744848"/>
            <a:ext cx="6875816" cy="44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89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10" tooltip="https://github.com/MiljanaMa/Technical-Department-Service"/>
              </a:rPr>
              <a:t>www.technical-department-service.com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21528" y="6719009"/>
            <a:ext cx="5376770" cy="43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11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miljana.marjanovic9@gmail.com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1528" y="8145163"/>
            <a:ext cx="6487485" cy="43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Нови Сад, Србија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1528" y="7175664"/>
            <a:ext cx="5376770" cy="43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11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milenamarkovickg@gmail.com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208" cy="502215"/>
            </a:xfrm>
            <a:custGeom>
              <a:avLst/>
              <a:gdLst/>
              <a:ahLst/>
              <a:cxnLst/>
              <a:rect r="r" b="b" t="t" l="l"/>
              <a:pathLst>
                <a:path h="502215" w="524208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21008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163302"/>
            <a:ext cx="7094998" cy="70949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5097" y="0"/>
                  </a:moveTo>
                  <a:lnTo>
                    <a:pt x="787703" y="0"/>
                  </a:lnTo>
                  <a:cubicBezTo>
                    <a:pt x="801564" y="0"/>
                    <a:pt x="812800" y="11236"/>
                    <a:pt x="812800" y="25097"/>
                  </a:cubicBezTo>
                  <a:lnTo>
                    <a:pt x="812800" y="787703"/>
                  </a:lnTo>
                  <a:cubicBezTo>
                    <a:pt x="812800" y="801564"/>
                    <a:pt x="801564" y="812800"/>
                    <a:pt x="787703" y="812800"/>
                  </a:cubicBezTo>
                  <a:lnTo>
                    <a:pt x="25097" y="812800"/>
                  </a:lnTo>
                  <a:cubicBezTo>
                    <a:pt x="11236" y="812800"/>
                    <a:pt x="0" y="801564"/>
                    <a:pt x="0" y="787703"/>
                  </a:cubicBezTo>
                  <a:lnTo>
                    <a:pt x="0" y="25097"/>
                  </a:lnTo>
                  <a:cubicBezTo>
                    <a:pt x="0" y="11236"/>
                    <a:pt x="11236" y="0"/>
                    <a:pt x="2509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8876857" y="5235057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76857" y="3178167"/>
            <a:ext cx="6931946" cy="120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6"/>
              </a:lnSpc>
            </a:pPr>
            <a:r>
              <a:rPr lang="en-US" sz="7505" spc="18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Садржај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3695" y="5977390"/>
            <a:ext cx="437732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Домен проблема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Процес рада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Демо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81973" y="5977390"/>
            <a:ext cx="437732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Дискусија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Будућност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 нама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7276" y="-763892"/>
            <a:ext cx="19482840" cy="12957177"/>
            <a:chOff x="0" y="0"/>
            <a:chExt cx="755147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5147" cy="502215"/>
            </a:xfrm>
            <a:custGeom>
              <a:avLst/>
              <a:gdLst/>
              <a:ahLst/>
              <a:cxnLst/>
              <a:rect r="r" b="b" t="t" l="l"/>
              <a:pathLst>
                <a:path h="502215" w="755147">
                  <a:moveTo>
                    <a:pt x="203200" y="0"/>
                  </a:moveTo>
                  <a:lnTo>
                    <a:pt x="755147" y="0"/>
                  </a:lnTo>
                  <a:lnTo>
                    <a:pt x="551947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51947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9700" y="407712"/>
            <a:ext cx="5445530" cy="9471577"/>
            <a:chOff x="0" y="0"/>
            <a:chExt cx="1044393" cy="1816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4393" cy="1816545"/>
            </a:xfrm>
            <a:custGeom>
              <a:avLst/>
              <a:gdLst/>
              <a:ahLst/>
              <a:cxnLst/>
              <a:rect r="r" b="b" t="t" l="l"/>
              <a:pathLst>
                <a:path h="1816545" w="1044393">
                  <a:moveTo>
                    <a:pt x="0" y="0"/>
                  </a:moveTo>
                  <a:lnTo>
                    <a:pt x="1044393" y="0"/>
                  </a:lnTo>
                  <a:lnTo>
                    <a:pt x="1044393" y="1816545"/>
                  </a:lnTo>
                  <a:lnTo>
                    <a:pt x="0" y="1816545"/>
                  </a:lnTo>
                  <a:close/>
                </a:path>
              </a:pathLst>
            </a:custGeom>
            <a:blipFill>
              <a:blip r:embed="rId2"/>
              <a:stretch>
                <a:fillRect l="-787" t="0" r="-78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3679" y="407712"/>
            <a:ext cx="5445530" cy="9471577"/>
            <a:chOff x="0" y="0"/>
            <a:chExt cx="1044393" cy="18165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4393" cy="1816545"/>
            </a:xfrm>
            <a:custGeom>
              <a:avLst/>
              <a:gdLst/>
              <a:ahLst/>
              <a:cxnLst/>
              <a:rect r="r" b="b" t="t" l="l"/>
              <a:pathLst>
                <a:path h="1816545" w="1044393">
                  <a:moveTo>
                    <a:pt x="0" y="0"/>
                  </a:moveTo>
                  <a:lnTo>
                    <a:pt x="1044393" y="0"/>
                  </a:lnTo>
                  <a:lnTo>
                    <a:pt x="1044393" y="1816545"/>
                  </a:lnTo>
                  <a:lnTo>
                    <a:pt x="0" y="1816545"/>
                  </a:lnTo>
                  <a:close/>
                </a:path>
              </a:pathLst>
            </a:custGeom>
            <a:blipFill>
              <a:blip r:embed="rId3"/>
              <a:stretch>
                <a:fillRect l="-673" t="0" r="-67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332855" y="4941211"/>
            <a:ext cx="4894683" cy="190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6"/>
              </a:lnSpc>
            </a:pPr>
            <a:r>
              <a:rPr lang="en-US" sz="5843" spc="140">
                <a:solidFill>
                  <a:srgbClr val="2B485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Шири</a:t>
            </a:r>
          </a:p>
          <a:p>
            <a:pPr algn="l">
              <a:lnSpc>
                <a:spcPts val="75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540296" y="5667072"/>
            <a:ext cx="4894683" cy="93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6"/>
              </a:lnSpc>
            </a:pPr>
            <a:r>
              <a:rPr lang="en-US" sz="5843" spc="1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контекст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7728" y="-763892"/>
            <a:ext cx="15655344" cy="12957177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1746" y="442358"/>
            <a:ext cx="7671937" cy="4701142"/>
            <a:chOff x="0" y="0"/>
            <a:chExt cx="1471394" cy="901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1394" cy="901628"/>
            </a:xfrm>
            <a:custGeom>
              <a:avLst/>
              <a:gdLst/>
              <a:ahLst/>
              <a:cxnLst/>
              <a:rect r="r" b="b" t="t" l="l"/>
              <a:pathLst>
                <a:path h="901628" w="1471394">
                  <a:moveTo>
                    <a:pt x="0" y="0"/>
                  </a:moveTo>
                  <a:lnTo>
                    <a:pt x="1471394" y="0"/>
                  </a:lnTo>
                  <a:lnTo>
                    <a:pt x="1471394" y="901628"/>
                  </a:lnTo>
                  <a:lnTo>
                    <a:pt x="0" y="901628"/>
                  </a:lnTo>
                  <a:close/>
                </a:path>
              </a:pathLst>
            </a:custGeom>
            <a:blipFill>
              <a:blip r:embed="rId2"/>
              <a:stretch>
                <a:fillRect l="0" t="-9817" r="0" b="-1265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387232" y="693049"/>
            <a:ext cx="5365454" cy="209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Домен</a:t>
            </a:r>
          </a:p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проблема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2570" y="6532159"/>
            <a:ext cx="6130289" cy="198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Побољшање исхране у здравственим установама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Олакшавање свакодневних организационих послова у болничкој кухињи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80749" y="5212793"/>
            <a:ext cx="7671937" cy="4701142"/>
            <a:chOff x="0" y="0"/>
            <a:chExt cx="1471394" cy="9016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1394" cy="901628"/>
            </a:xfrm>
            <a:custGeom>
              <a:avLst/>
              <a:gdLst/>
              <a:ahLst/>
              <a:cxnLst/>
              <a:rect r="r" b="b" t="t" l="l"/>
              <a:pathLst>
                <a:path h="901628" w="1471394">
                  <a:moveTo>
                    <a:pt x="0" y="0"/>
                  </a:moveTo>
                  <a:lnTo>
                    <a:pt x="1471394" y="0"/>
                  </a:lnTo>
                  <a:lnTo>
                    <a:pt x="1471394" y="901628"/>
                  </a:lnTo>
                  <a:lnTo>
                    <a:pt x="0" y="901628"/>
                  </a:lnTo>
                  <a:close/>
                </a:path>
              </a:pathLst>
            </a:custGeom>
            <a:blipFill>
              <a:blip r:embed="rId3"/>
              <a:stretch>
                <a:fillRect l="-3626" t="0" r="-13395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 flipV="true">
            <a:off x="12185772" y="3219634"/>
            <a:ext cx="4872068" cy="0"/>
          </a:xfrm>
          <a:prstGeom prst="line">
            <a:avLst/>
          </a:prstGeom>
          <a:ln cap="flat" w="85725">
            <a:solidFill>
              <a:srgbClr val="86B4C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780160" cy="10287000"/>
            <a:chOff x="0" y="0"/>
            <a:chExt cx="231247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24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12470">
                  <a:moveTo>
                    <a:pt x="0" y="0"/>
                  </a:moveTo>
                  <a:lnTo>
                    <a:pt x="2312470" y="0"/>
                  </a:lnTo>
                  <a:lnTo>
                    <a:pt x="23124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12470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38946" y="-266556"/>
            <a:ext cx="10539995" cy="11135248"/>
            <a:chOff x="0" y="0"/>
            <a:chExt cx="1632921" cy="17251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2921" cy="1725141"/>
            </a:xfrm>
            <a:custGeom>
              <a:avLst/>
              <a:gdLst/>
              <a:ahLst/>
              <a:cxnLst/>
              <a:rect r="r" b="b" t="t" l="l"/>
              <a:pathLst>
                <a:path h="1725141" w="1632921">
                  <a:moveTo>
                    <a:pt x="16894" y="0"/>
                  </a:moveTo>
                  <a:lnTo>
                    <a:pt x="1616027" y="0"/>
                  </a:lnTo>
                  <a:cubicBezTo>
                    <a:pt x="1620507" y="0"/>
                    <a:pt x="1624805" y="1780"/>
                    <a:pt x="1627973" y="4948"/>
                  </a:cubicBezTo>
                  <a:cubicBezTo>
                    <a:pt x="1631141" y="8116"/>
                    <a:pt x="1632921" y="12414"/>
                    <a:pt x="1632921" y="16894"/>
                  </a:cubicBezTo>
                  <a:lnTo>
                    <a:pt x="1632921" y="1708247"/>
                  </a:lnTo>
                  <a:cubicBezTo>
                    <a:pt x="1632921" y="1712728"/>
                    <a:pt x="1631141" y="1717025"/>
                    <a:pt x="1627973" y="1720193"/>
                  </a:cubicBezTo>
                  <a:cubicBezTo>
                    <a:pt x="1624805" y="1723361"/>
                    <a:pt x="1620507" y="1725141"/>
                    <a:pt x="1616027" y="1725141"/>
                  </a:cubicBezTo>
                  <a:lnTo>
                    <a:pt x="16894" y="1725141"/>
                  </a:lnTo>
                  <a:cubicBezTo>
                    <a:pt x="12414" y="1725141"/>
                    <a:pt x="8116" y="1723361"/>
                    <a:pt x="4948" y="1720193"/>
                  </a:cubicBezTo>
                  <a:cubicBezTo>
                    <a:pt x="1780" y="1717025"/>
                    <a:pt x="0" y="1712728"/>
                    <a:pt x="0" y="1708247"/>
                  </a:cubicBezTo>
                  <a:lnTo>
                    <a:pt x="0" y="16894"/>
                  </a:lnTo>
                  <a:cubicBezTo>
                    <a:pt x="0" y="12414"/>
                    <a:pt x="1780" y="8116"/>
                    <a:pt x="4948" y="4948"/>
                  </a:cubicBezTo>
                  <a:cubicBezTo>
                    <a:pt x="8116" y="1780"/>
                    <a:pt x="12414" y="0"/>
                    <a:pt x="16894" y="0"/>
                  </a:cubicBezTo>
                  <a:close/>
                </a:path>
              </a:pathLst>
            </a:custGeom>
            <a:blipFill>
              <a:blip r:embed="rId2"/>
              <a:stretch>
                <a:fillRect l="-5917" t="0" r="-2895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455795" y="6577815"/>
            <a:ext cx="7227356" cy="0"/>
          </a:xfrm>
          <a:prstGeom prst="line">
            <a:avLst/>
          </a:prstGeom>
          <a:ln cap="flat" w="85725">
            <a:solidFill>
              <a:srgbClr val="86B4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0" y="2305162"/>
            <a:ext cx="8138946" cy="127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6"/>
              </a:lnSpc>
            </a:pPr>
            <a:r>
              <a:rPr lang="en-US" sz="8004" spc="19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Процес рада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227951"/>
            <a:ext cx="8138946" cy="195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6"/>
              </a:lnSpc>
            </a:pPr>
            <a:r>
              <a:rPr lang="en-US" sz="6005" spc="144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Животни циклус развоја софтвера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67964" y="424998"/>
            <a:ext cx="6291336" cy="9437003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497" t="0" r="-10262" b="-378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28487" y="3504359"/>
            <a:ext cx="9518667" cy="4933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19.2.2024.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Подношење молбе за приступ информацијама о раду техничке службе ЈЗУ Болница “Свети Врачеви”</a:t>
            </a:r>
          </a:p>
          <a:p>
            <a:pPr algn="l">
              <a:lnSpc>
                <a:spcPts val="4887"/>
              </a:lnSpc>
            </a:pPr>
          </a:p>
          <a:p>
            <a:pPr algn="l">
              <a:lnSpc>
                <a:spcPts val="4887"/>
              </a:lnSpc>
            </a:pPr>
            <a:r>
              <a:rPr lang="en-US" sz="3759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29.2.2024.</a:t>
            </a:r>
            <a:r>
              <a:rPr lang="en-US" sz="3759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Добијање одобрења за прикупљање информација</a:t>
            </a:r>
          </a:p>
          <a:p>
            <a:pPr algn="ctr">
              <a:lnSpc>
                <a:spcPts val="488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8487" y="628064"/>
            <a:ext cx="9518667" cy="127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6"/>
              </a:lnSpc>
            </a:pPr>
            <a:r>
              <a:rPr lang="en-US" sz="8004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Планирање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371194"/>
            <a:ext cx="9518667" cy="741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3761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3.3.2024.</a:t>
            </a:r>
            <a:r>
              <a:rPr lang="en-US" sz="3761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Интервју са Марицом Марјановић, шефом кухиње и дијатетичарем у пензији</a:t>
            </a:r>
          </a:p>
          <a:p>
            <a:pPr algn="l">
              <a:lnSpc>
                <a:spcPts val="4890"/>
              </a:lnSpc>
            </a:pPr>
          </a:p>
          <a:p>
            <a:pPr algn="l">
              <a:lnSpc>
                <a:spcPts val="4890"/>
              </a:lnSpc>
            </a:pPr>
            <a:r>
              <a:rPr lang="en-US" sz="3761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4.3.2024. </a:t>
            </a:r>
            <a:r>
              <a:rPr lang="en-US" sz="3761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Интервју са начелником службе и свим одговорним лицима у техничкој служби</a:t>
            </a:r>
          </a:p>
          <a:p>
            <a:pPr algn="l">
              <a:lnSpc>
                <a:spcPts val="4890"/>
              </a:lnSpc>
            </a:pPr>
          </a:p>
          <a:p>
            <a:pPr algn="l">
              <a:lnSpc>
                <a:spcPts val="4890"/>
              </a:lnSpc>
            </a:pPr>
            <a:r>
              <a:rPr lang="en-US" sz="3761" spc="90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17.3.2024. </a:t>
            </a:r>
            <a:r>
              <a:rPr lang="en-US" sz="3761" spc="9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Интервју са Добријом Спајић, дијатетичарем у Бањи Ковиљачи</a:t>
            </a:r>
          </a:p>
          <a:p>
            <a:pPr algn="ctr">
              <a:lnSpc>
                <a:spcPts val="489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1651068" y="1721154"/>
            <a:ext cx="5212574" cy="7818861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407" t="-40989" r="-940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42296" y="336550"/>
            <a:ext cx="1420340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Прикупљање захтева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4043" y="1839404"/>
            <a:ext cx="4898173" cy="7347259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538" t="-6109" r="-14388" b="-151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291208" y="1839404"/>
            <a:ext cx="4898173" cy="7347259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3779" t="-14287" r="-27876" b="-2051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41856" y="2636293"/>
            <a:ext cx="5753481" cy="57534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0949" y="0"/>
                  </a:moveTo>
                  <a:lnTo>
                    <a:pt x="781851" y="0"/>
                  </a:lnTo>
                  <a:cubicBezTo>
                    <a:pt x="798944" y="0"/>
                    <a:pt x="812800" y="13856"/>
                    <a:pt x="812800" y="30949"/>
                  </a:cubicBezTo>
                  <a:lnTo>
                    <a:pt x="812800" y="781851"/>
                  </a:lnTo>
                  <a:cubicBezTo>
                    <a:pt x="812800" y="798944"/>
                    <a:pt x="798944" y="812800"/>
                    <a:pt x="781851" y="812800"/>
                  </a:cubicBezTo>
                  <a:lnTo>
                    <a:pt x="30949" y="812800"/>
                  </a:lnTo>
                  <a:cubicBezTo>
                    <a:pt x="13856" y="812800"/>
                    <a:pt x="0" y="798944"/>
                    <a:pt x="0" y="781851"/>
                  </a:cubicBezTo>
                  <a:lnTo>
                    <a:pt x="0" y="30949"/>
                  </a:lnTo>
                  <a:cubicBezTo>
                    <a:pt x="0" y="13856"/>
                    <a:pt x="13856" y="0"/>
                    <a:pt x="3094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5492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-1453" y="159313"/>
            <a:ext cx="1828800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Прикупљена документа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1856" y="9476376"/>
            <a:ext cx="5753481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480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Требовница болничих оброка,</a:t>
            </a:r>
          </a:p>
          <a:p>
            <a:pPr algn="ctr">
              <a:lnSpc>
                <a:spcPts val="3224"/>
              </a:lnSpc>
            </a:pPr>
            <a:r>
              <a:rPr lang="en-US" sz="2480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кардиологија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4043" y="9476376"/>
            <a:ext cx="4898173" cy="79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476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Требовница намирница</a:t>
            </a:r>
          </a:p>
          <a:p>
            <a:pPr algn="ctr">
              <a:lnSpc>
                <a:spcPts val="3219"/>
              </a:lnSpc>
            </a:pPr>
            <a:r>
              <a:rPr lang="en-US" sz="2476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за магацин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91208" y="9476376"/>
            <a:ext cx="4898173" cy="7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480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Дневни јеловник</a:t>
            </a:r>
          </a:p>
          <a:p>
            <a:pPr algn="ctr">
              <a:lnSpc>
                <a:spcPts val="3224"/>
              </a:lnSpc>
            </a:pPr>
            <a:r>
              <a:rPr lang="en-US" sz="2480" spc="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за понедељак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84626"/>
            <a:ext cx="5547461" cy="7217539"/>
            <a:chOff x="0" y="0"/>
            <a:chExt cx="7320995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0995" cy="9525000"/>
            </a:xfrm>
            <a:custGeom>
              <a:avLst/>
              <a:gdLst/>
              <a:ahLst/>
              <a:cxnLst/>
              <a:rect r="r" b="b" t="t" l="l"/>
              <a:pathLst>
                <a:path h="9525000" w="7320995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48914" y="0"/>
                    <a:pt x="556396" y="0"/>
                  </a:cubicBezTo>
                  <a:lnTo>
                    <a:pt x="6764599" y="0"/>
                  </a:lnTo>
                  <a:cubicBezTo>
                    <a:pt x="7072082" y="0"/>
                    <a:pt x="7320995" y="217170"/>
                    <a:pt x="7320995" y="482600"/>
                  </a:cubicBezTo>
                  <a:lnTo>
                    <a:pt x="7320995" y="9042400"/>
                  </a:lnTo>
                  <a:cubicBezTo>
                    <a:pt x="7320995" y="9309100"/>
                    <a:pt x="7072082" y="9525000"/>
                    <a:pt x="6764599" y="9525000"/>
                  </a:cubicBezTo>
                  <a:lnTo>
                    <a:pt x="556396" y="9525000"/>
                  </a:lnTo>
                  <a:cubicBezTo>
                    <a:pt x="250378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751" t="0" r="-275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8387065" y="-1038001"/>
            <a:ext cx="4920565" cy="7308403"/>
            <a:chOff x="0" y="0"/>
            <a:chExt cx="6350000" cy="9431510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-1540755" y="1540755"/>
              <a:ext cx="943151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431510">
                  <a:moveTo>
                    <a:pt x="8953647" y="6350000"/>
                  </a:moveTo>
                  <a:lnTo>
                    <a:pt x="477863" y="6350000"/>
                  </a:lnTo>
                  <a:cubicBezTo>
                    <a:pt x="213781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5038" y="0"/>
                    <a:pt x="477863" y="0"/>
                  </a:cubicBezTo>
                  <a:lnTo>
                    <a:pt x="8953647" y="0"/>
                  </a:lnTo>
                  <a:cubicBezTo>
                    <a:pt x="9217729" y="0"/>
                    <a:pt x="9431510" y="215900"/>
                    <a:pt x="9431510" y="482600"/>
                  </a:cubicBezTo>
                  <a:lnTo>
                    <a:pt x="9431510" y="5867400"/>
                  </a:lnTo>
                  <a:cubicBezTo>
                    <a:pt x="9431510" y="6132830"/>
                    <a:pt x="9217729" y="6350000"/>
                    <a:pt x="8953647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495" t="-1181" r="-49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1163866" y="4006731"/>
            <a:ext cx="4920565" cy="7308403"/>
            <a:chOff x="0" y="0"/>
            <a:chExt cx="6350000" cy="9431510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-1540755" y="1540755"/>
              <a:ext cx="943151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431510">
                  <a:moveTo>
                    <a:pt x="8953647" y="6350000"/>
                  </a:moveTo>
                  <a:lnTo>
                    <a:pt x="477863" y="6350000"/>
                  </a:lnTo>
                  <a:cubicBezTo>
                    <a:pt x="213781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5038" y="0"/>
                    <a:pt x="477863" y="0"/>
                  </a:cubicBezTo>
                  <a:lnTo>
                    <a:pt x="8953647" y="0"/>
                  </a:lnTo>
                  <a:cubicBezTo>
                    <a:pt x="9217729" y="0"/>
                    <a:pt x="9431510" y="215900"/>
                    <a:pt x="9431510" y="482600"/>
                  </a:cubicBezTo>
                  <a:lnTo>
                    <a:pt x="9431510" y="5867400"/>
                  </a:lnTo>
                  <a:cubicBezTo>
                    <a:pt x="9431510" y="6132830"/>
                    <a:pt x="9217729" y="6350000"/>
                    <a:pt x="8953647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54" t="-6758" r="-479" b="-74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066871">
            <a:off x="15259312" y="1057263"/>
            <a:ext cx="2600951" cy="2624813"/>
          </a:xfrm>
          <a:custGeom>
            <a:avLst/>
            <a:gdLst/>
            <a:ahLst/>
            <a:cxnLst/>
            <a:rect r="r" b="b" t="t" l="l"/>
            <a:pathLst>
              <a:path h="2624813" w="2600951">
                <a:moveTo>
                  <a:pt x="0" y="0"/>
                </a:moveTo>
                <a:lnTo>
                  <a:pt x="2600951" y="0"/>
                </a:lnTo>
                <a:lnTo>
                  <a:pt x="2600951" y="2624813"/>
                </a:lnTo>
                <a:lnTo>
                  <a:pt x="0" y="262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84571" y="6339112"/>
            <a:ext cx="2605540" cy="2605540"/>
          </a:xfrm>
          <a:custGeom>
            <a:avLst/>
            <a:gdLst/>
            <a:ahLst/>
            <a:cxnLst/>
            <a:rect r="r" b="b" t="t" l="l"/>
            <a:pathLst>
              <a:path h="2605540" w="2605540">
                <a:moveTo>
                  <a:pt x="0" y="0"/>
                </a:moveTo>
                <a:lnTo>
                  <a:pt x="2605541" y="0"/>
                </a:lnTo>
                <a:lnTo>
                  <a:pt x="2605541" y="2605541"/>
                </a:lnTo>
                <a:lnTo>
                  <a:pt x="0" y="260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9106" y="70193"/>
            <a:ext cx="645540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spc="192">
                <a:solidFill>
                  <a:srgbClr val="86B4C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Event storming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DAGRgSEF-dc</dc:identifier>
  <dcterms:modified xsi:type="dcterms:W3CDTF">2011-08-01T06:04:30Z</dcterms:modified>
  <cp:revision>1</cp:revision>
  <dc:title>Blue Minimalist Project Proposal Business Presentation</dc:title>
</cp:coreProperties>
</file>